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78" r:id="rId13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15"/>
    </p:embeddedFont>
    <p:embeddedFont>
      <p:font typeface="Castellar" panose="020A0402060406010301" pitchFamily="18" charset="0"/>
      <p:regular r:id="rId16"/>
    </p:embeddedFont>
    <p:embeddedFont>
      <p:font typeface="Consolas" panose="020B0609020204030204" pitchFamily="49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erlin Sans FB Demi" panose="020E0802020502020306" pitchFamily="34" charset="0"/>
      <p:bold r:id="rId25"/>
    </p:embeddedFont>
    <p:embeddedFont>
      <p:font typeface="Catamaran" panose="020B0604020202020204" charset="0"/>
      <p:regular r:id="rId26"/>
      <p:bold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tamaran Thin" panose="020B0604020202020204" charset="0"/>
      <p:regular r:id="rId32"/>
      <p:bold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908149-8ECA-4EA5-AFE4-CB02EED2FEE8}">
  <a:tblStyle styleId="{AD908149-8ECA-4EA5-AFE4-CB02EED2FE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5000" autoAdjust="0"/>
  </p:normalViewPr>
  <p:slideViewPr>
    <p:cSldViewPr snapToGrid="0">
      <p:cViewPr varScale="1">
        <p:scale>
          <a:sx n="144" d="100"/>
          <a:sy n="144" d="100"/>
        </p:scale>
        <p:origin x="52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a902fc3460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a902fc3460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55300" y="1115325"/>
            <a:ext cx="7433400" cy="135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2396973"/>
            <a:ext cx="9144000" cy="2463363"/>
            <a:chOff x="0" y="1786473"/>
            <a:chExt cx="9144000" cy="2463363"/>
          </a:xfrm>
        </p:grpSpPr>
        <p:sp>
          <p:nvSpPr>
            <p:cNvPr id="12" name="Google Shape;12;p2"/>
            <p:cNvSpPr/>
            <p:nvPr/>
          </p:nvSpPr>
          <p:spPr>
            <a:xfrm>
              <a:off x="387953" y="3203434"/>
              <a:ext cx="1506902" cy="1046402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5961" y="3203339"/>
              <a:ext cx="1387697" cy="1027233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4296" y="3203434"/>
              <a:ext cx="852487" cy="485578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94904" y="2489983"/>
              <a:ext cx="963930" cy="713456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16783" y="2071853"/>
              <a:ext cx="1372123" cy="1131588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88907" y="3203434"/>
              <a:ext cx="785813" cy="342887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47555" y="3203434"/>
              <a:ext cx="987313" cy="485530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33316" y="3203434"/>
              <a:ext cx="1359026" cy="913651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74719" y="2357234"/>
              <a:ext cx="958596" cy="846206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92342" y="2975558"/>
              <a:ext cx="530066" cy="227878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2737741"/>
              <a:ext cx="464201" cy="465648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65190" y="3203434"/>
              <a:ext cx="378809" cy="485483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94904" y="2489983"/>
              <a:ext cx="794003" cy="713456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88756" y="3203434"/>
              <a:ext cx="940450" cy="428073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14492" y="2394856"/>
              <a:ext cx="629507" cy="808583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76675" y="2014492"/>
              <a:ext cx="1398460" cy="1189045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2918101"/>
              <a:ext cx="387952" cy="285382"/>
            </a:xfrm>
            <a:custGeom>
              <a:avLst/>
              <a:gdLst/>
              <a:ahLst/>
              <a:cxnLst/>
              <a:rect l="l" t="t" r="r" b="b"/>
              <a:pathLst>
                <a:path w="517270" h="380509" extrusionOk="0">
                  <a:moveTo>
                    <a:pt x="0" y="0"/>
                  </a:moveTo>
                  <a:lnTo>
                    <a:pt x="0" y="380510"/>
                  </a:lnTo>
                  <a:lnTo>
                    <a:pt x="517271" y="380510"/>
                  </a:lnTo>
                  <a:cubicBezTo>
                    <a:pt x="385445" y="159053"/>
                    <a:pt x="226378" y="1142"/>
                    <a:pt x="0" y="0"/>
                  </a:cubicBezTo>
                  <a:close/>
                </a:path>
              </a:pathLst>
            </a:custGeom>
            <a:solidFill>
              <a:srgbClr val="029E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29207" y="2252166"/>
              <a:ext cx="1366075" cy="951274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43679" y="1786473"/>
              <a:ext cx="1421463" cy="1416970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29350" y="3129663"/>
              <a:ext cx="93202" cy="73771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95330" y="3203434"/>
              <a:ext cx="919163" cy="285382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58547" y="3202435"/>
              <a:ext cx="1012412" cy="474733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1968308"/>
              <a:ext cx="9144000" cy="2220131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35815" y="2828480"/>
            <a:ext cx="8869535" cy="2073345"/>
            <a:chOff x="135815" y="2828480"/>
            <a:chExt cx="8869535" cy="2073345"/>
          </a:xfrm>
        </p:grpSpPr>
        <p:sp>
          <p:nvSpPr>
            <p:cNvPr id="36" name="Google Shape;36;p2"/>
            <p:cNvSpPr/>
            <p:nvPr/>
          </p:nvSpPr>
          <p:spPr>
            <a:xfrm>
              <a:off x="2005925" y="3956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20790" y="4086477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02225" y="4326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68650" y="44016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19290" y="442067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77500" y="45897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258675" y="423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9290" y="465637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15700" y="33500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83275" y="41843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85040" y="46563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70650" y="44979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25425" y="32537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55090" y="4451427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005325" y="34748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05625" y="4805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09815" y="4420677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82275" y="42160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09050" y="4637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733490" y="428065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280975" y="28284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446290" y="307295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143240" y="34166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3775" y="34748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526265" y="47336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815" y="39755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09690" y="3508127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dk1"/>
            </a:gs>
            <a:gs pos="49000">
              <a:schemeClr val="dk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0" y="2396973"/>
            <a:ext cx="9144000" cy="2463363"/>
            <a:chOff x="0" y="1786473"/>
            <a:chExt cx="9144000" cy="2463363"/>
          </a:xfrm>
        </p:grpSpPr>
        <p:sp>
          <p:nvSpPr>
            <p:cNvPr id="65" name="Google Shape;65;p3"/>
            <p:cNvSpPr/>
            <p:nvPr/>
          </p:nvSpPr>
          <p:spPr>
            <a:xfrm>
              <a:off x="387953" y="3203434"/>
              <a:ext cx="1506902" cy="1046402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55961" y="3203339"/>
              <a:ext cx="1387697" cy="1027233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296" y="3203434"/>
              <a:ext cx="852487" cy="485578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894904" y="2489983"/>
              <a:ext cx="963930" cy="713456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316783" y="2071853"/>
              <a:ext cx="1372123" cy="1131588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688907" y="3203434"/>
              <a:ext cx="785813" cy="342887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347555" y="3203434"/>
              <a:ext cx="987313" cy="485530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433316" y="3203434"/>
              <a:ext cx="1359026" cy="913651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74719" y="2357234"/>
              <a:ext cx="958596" cy="846206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792342" y="2975558"/>
              <a:ext cx="530066" cy="227878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0" y="2737741"/>
              <a:ext cx="464201" cy="465648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765190" y="3203434"/>
              <a:ext cx="378809" cy="485483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894904" y="2489983"/>
              <a:ext cx="794003" cy="713456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88756" y="3203434"/>
              <a:ext cx="940450" cy="428073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514492" y="2394856"/>
              <a:ext cx="629507" cy="808583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876675" y="2014492"/>
              <a:ext cx="1398460" cy="1189045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0" y="2918101"/>
              <a:ext cx="387952" cy="285382"/>
            </a:xfrm>
            <a:custGeom>
              <a:avLst/>
              <a:gdLst/>
              <a:ahLst/>
              <a:cxnLst/>
              <a:rect l="l" t="t" r="r" b="b"/>
              <a:pathLst>
                <a:path w="517270" h="380509" extrusionOk="0">
                  <a:moveTo>
                    <a:pt x="0" y="0"/>
                  </a:moveTo>
                  <a:lnTo>
                    <a:pt x="0" y="380510"/>
                  </a:lnTo>
                  <a:lnTo>
                    <a:pt x="517271" y="380510"/>
                  </a:lnTo>
                  <a:cubicBezTo>
                    <a:pt x="385445" y="159053"/>
                    <a:pt x="226378" y="1142"/>
                    <a:pt x="0" y="0"/>
                  </a:cubicBezTo>
                  <a:close/>
                </a:path>
              </a:pathLst>
            </a:custGeom>
            <a:solidFill>
              <a:srgbClr val="029E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229207" y="2252166"/>
              <a:ext cx="1366075" cy="951274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43679" y="1786473"/>
              <a:ext cx="1421463" cy="1416970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229350" y="3129663"/>
              <a:ext cx="93202" cy="73771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595330" y="3203434"/>
              <a:ext cx="919163" cy="285382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858547" y="3202435"/>
              <a:ext cx="1012412" cy="474733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0" y="1968308"/>
              <a:ext cx="9144000" cy="2220131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ctrTitle"/>
          </p:nvPr>
        </p:nvSpPr>
        <p:spPr>
          <a:xfrm>
            <a:off x="855300" y="1114800"/>
            <a:ext cx="7433400" cy="10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855300" y="2117602"/>
            <a:ext cx="7433400" cy="3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90" name="Google Shape;90;p3"/>
          <p:cNvGrpSpPr/>
          <p:nvPr/>
        </p:nvGrpSpPr>
        <p:grpSpPr>
          <a:xfrm>
            <a:off x="135815" y="2828480"/>
            <a:ext cx="8869535" cy="2073345"/>
            <a:chOff x="135815" y="2828480"/>
            <a:chExt cx="8869535" cy="2073345"/>
          </a:xfrm>
        </p:grpSpPr>
        <p:sp>
          <p:nvSpPr>
            <p:cNvPr id="91" name="Google Shape;91;p3"/>
            <p:cNvSpPr/>
            <p:nvPr/>
          </p:nvSpPr>
          <p:spPr>
            <a:xfrm>
              <a:off x="2005925" y="3956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20790" y="4086477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102225" y="4326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68650" y="44016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719290" y="442067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77500" y="45897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258675" y="423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69290" y="4656377"/>
              <a:ext cx="58200" cy="58200"/>
            </a:xfrm>
            <a:prstGeom prst="ellipse">
              <a:avLst/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15700" y="33500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283275" y="41843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85040" y="46563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570650" y="44979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225425" y="32537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755090" y="4451427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005325" y="34748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05625" y="4805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7109815" y="44206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82275" y="42160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909050" y="4637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733490" y="4280652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280975" y="28284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446290" y="3072952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143240" y="34166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363775" y="34748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8526265" y="473362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35815" y="39755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09690" y="350812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241875" y="1933200"/>
            <a:ext cx="6660300" cy="24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▹"/>
              <a:defRPr sz="3000"/>
            </a:lvl1pPr>
            <a:lvl2pPr marL="914400" lvl="1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▸"/>
              <a:defRPr sz="3000"/>
            </a:lvl2pPr>
            <a:lvl3pPr marL="1371600" lvl="2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algn="ctr" rtl="0">
              <a:spcBef>
                <a:spcPts val="800"/>
              </a:spcBef>
              <a:spcAft>
                <a:spcPts val="80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2" name="Google Shape;122;p4"/>
          <p:cNvGrpSpPr/>
          <p:nvPr/>
        </p:nvGrpSpPr>
        <p:grpSpPr>
          <a:xfrm>
            <a:off x="218" y="260336"/>
            <a:ext cx="9143345" cy="1231682"/>
            <a:chOff x="218" y="898161"/>
            <a:chExt cx="9143345" cy="1231682"/>
          </a:xfrm>
        </p:grpSpPr>
        <p:sp>
          <p:nvSpPr>
            <p:cNvPr id="123" name="Google Shape;123;p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38350" y="260325"/>
            <a:ext cx="8847940" cy="1250750"/>
            <a:chOff x="138350" y="260325"/>
            <a:chExt cx="8847940" cy="1250750"/>
          </a:xfrm>
        </p:grpSpPr>
        <p:sp>
          <p:nvSpPr>
            <p:cNvPr id="169" name="Google Shape;169;p4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6660300" cy="29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8" name="Google Shape;198;p5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199" name="Google Shape;199;p5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5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245" name="Google Shape;245;p5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5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6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273" name="Google Shape;273;p6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1241825" y="1125350"/>
            <a:ext cx="3111900" cy="273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0" name="Google Shape;320;p6"/>
          <p:cNvSpPr txBox="1">
            <a:spLocks noGrp="1"/>
          </p:cNvSpPr>
          <p:nvPr>
            <p:ph type="body" idx="2"/>
          </p:nvPr>
        </p:nvSpPr>
        <p:spPr>
          <a:xfrm>
            <a:off x="4790250" y="1125350"/>
            <a:ext cx="3111900" cy="273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1" name="Google Shape;321;p6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2" name="Google Shape;322;p6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323" name="Google Shape;323;p6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6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7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351" name="Google Shape;351;p7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7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8" name="Google Shape;398;p7"/>
          <p:cNvSpPr txBox="1">
            <a:spLocks noGrp="1"/>
          </p:cNvSpPr>
          <p:nvPr>
            <p:ph type="body" idx="2"/>
          </p:nvPr>
        </p:nvSpPr>
        <p:spPr>
          <a:xfrm>
            <a:off x="3534626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9" name="Google Shape;399;p7"/>
          <p:cNvSpPr txBox="1">
            <a:spLocks noGrp="1"/>
          </p:cNvSpPr>
          <p:nvPr>
            <p:ph type="body" idx="3"/>
          </p:nvPr>
        </p:nvSpPr>
        <p:spPr>
          <a:xfrm>
            <a:off x="5827377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00" name="Google Shape;400;p7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402" name="Google Shape;402;p7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7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8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430" name="Google Shape;430;p8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8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8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7" name="Google Shape;477;p8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478" name="Google Shape;478;p8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0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0" name="Google Shape;580;p10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581" name="Google Shape;581;p10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10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627" name="Google Shape;627;p10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43577"/>
            </a:gs>
            <a:gs pos="21000">
              <a:srgbClr val="062550"/>
            </a:gs>
            <a:gs pos="61000">
              <a:schemeClr val="lt1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6660300" cy="29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youtube.com/watch?v=ne6tB2KiZuk" TargetMode="External"/><Relationship Id="rId7" Type="http://schemas.openxmlformats.org/officeDocument/2006/relationships/hyperlink" Target="https://www.youtube.com/watch?v=r_mGI7nnmJ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PyViE0pxA1w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youtube.com/watch?v=UbuFfVtnEm0" TargetMode="External"/><Relationship Id="rId7" Type="http://schemas.openxmlformats.org/officeDocument/2006/relationships/hyperlink" Target="http://www.bbc.com/earth/story/20161206-the-people-who-dive-with-whales-that-could-eat-them-aliv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://www.youtube.com/watch?v=zsDwFGz0Okg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s://www.google.com/search?rlz=1C1GCEB_enGB920GB920&amp;ei=SPk2YM3pCobBgQaZwJrQAQ&amp;q=LOUDEST+ANIMAL+facts+for+children&amp;oq=LOUDEST+ANIMAL+facts+for+children&amp;gs_lcp=Cgdnd3Mtd2l6EAM6BwgAEEcQsANQ5zJY5zJgxjVoAXACeACAAVOIAY8BkgEBMpgBAKABAaoBB2d3cy13aXrIAQXAAQE&amp;sclient=gws-wiz&amp;ved=0ahUKEwjNrfap7YPvAhWGYMAKHRmgBhoQ4dUDCA0&amp;uact=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google.com/search?rlz=1C1GCEB_enGB920GB920&amp;ei=Ww04YMHdBZDygQa1o4HADQ&amp;q=krakatoa+volcano+eruption+for+children&amp;oq=krakatoa+volcano+eruption+for+children&amp;gs_lcp=Cgdnd3Mtd2l6EAM6BwgAELADEEM6BAgAEEM6AggAOgYIABAWEB46BQgAEIYDOggIIRAWEB0QHlCHbVjmiQFg5owBaAFwAngAgAGmAYgBvgqSAQM5LjWYAQCgAQGqAQdnd3Mtd2l6yAEKwAEB&amp;sclient=gws-wiz&amp;ved=0ahUKEwiB96zO9IXvAhUQecAKHbVRANgQ4dUDCA0&amp;uact=5" TargetMode="External"/><Relationship Id="rId7" Type="http://schemas.openxmlformats.org/officeDocument/2006/relationships/hyperlink" Target="https://www.youtube.com/watch?v=2Pp-W1Va5g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hyperlink" Target="https://medium.com/exploring-history/the-loudest-sound-ever-recorded-c1927ef0de4d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www.youtube.com/watch?v=3Jxeh-yAXe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2"/>
          <p:cNvSpPr txBox="1">
            <a:spLocks noGrp="1"/>
          </p:cNvSpPr>
          <p:nvPr>
            <p:ph type="ctrTitle"/>
          </p:nvPr>
        </p:nvSpPr>
        <p:spPr>
          <a:xfrm>
            <a:off x="782413" y="856907"/>
            <a:ext cx="7433400" cy="135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 smtClean="0">
                <a:latin typeface="Berlin Sans FB Demi" panose="020E0802020502020306" pitchFamily="34" charset="0"/>
              </a:rPr>
              <a:t>Sound  Science</a:t>
            </a:r>
            <a:br>
              <a:rPr lang="en" sz="8000" dirty="0" smtClean="0">
                <a:latin typeface="Berlin Sans FB Demi" panose="020E0802020502020306" pitchFamily="34" charset="0"/>
              </a:rPr>
            </a:br>
            <a:r>
              <a:rPr lang="en" sz="3200" dirty="0" smtClean="0"/>
              <a:t/>
            </a:r>
            <a:br>
              <a:rPr lang="en" sz="3200" dirty="0" smtClean="0"/>
            </a:br>
            <a:r>
              <a:rPr lang="en" sz="4400" i="1" dirty="0" smtClean="0">
                <a:latin typeface="Castellar" panose="020A0402060406010301" pitchFamily="18" charset="0"/>
              </a:rPr>
              <a:t>Research  Task</a:t>
            </a:r>
            <a:endParaRPr sz="4400" i="1" dirty="0">
              <a:latin typeface="Castellar" panose="020A040206040601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1"/>
          <p:cNvSpPr txBox="1">
            <a:spLocks noGrp="1"/>
          </p:cNvSpPr>
          <p:nvPr>
            <p:ph type="title"/>
          </p:nvPr>
        </p:nvSpPr>
        <p:spPr>
          <a:xfrm rot="21100884">
            <a:off x="685257" y="198638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83F5DF"/>
                </a:solidFill>
              </a:rPr>
              <a:t>When  searching  online…</a:t>
            </a:r>
            <a:endParaRPr dirty="0">
              <a:solidFill>
                <a:srgbClr val="83F5DF"/>
              </a:solidFill>
            </a:endParaRPr>
          </a:p>
        </p:txBody>
      </p:sp>
      <p:sp>
        <p:nvSpPr>
          <p:cNvPr id="783" name="Google Shape;783;p21"/>
          <p:cNvSpPr txBox="1">
            <a:spLocks noGrp="1"/>
          </p:cNvSpPr>
          <p:nvPr>
            <p:ph type="body" idx="1"/>
          </p:nvPr>
        </p:nvSpPr>
        <p:spPr>
          <a:xfrm>
            <a:off x="143856" y="1092198"/>
            <a:ext cx="2450400" cy="368640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/>
              <a:t>B</a:t>
            </a:r>
            <a:r>
              <a:rPr lang="en" sz="1800" dirty="0" smtClean="0"/>
              <a:t>e aware that some of the things you see or read on the internet are someone’s </a:t>
            </a:r>
            <a:r>
              <a:rPr lang="en" sz="1800" i="1" dirty="0" smtClean="0"/>
              <a:t>opinion</a:t>
            </a:r>
            <a:r>
              <a:rPr lang="en" sz="1800" dirty="0" smtClean="0"/>
              <a:t>, and not always </a:t>
            </a:r>
            <a:r>
              <a:rPr lang="en" sz="1800" u="sng" dirty="0" smtClean="0"/>
              <a:t>fact</a:t>
            </a:r>
            <a:r>
              <a:rPr lang="en" sz="1800" dirty="0" smtClean="0"/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endParaRPr lang="en" sz="1800" dirty="0"/>
          </a:p>
          <a:p>
            <a:pPr marL="0" lvl="0" indent="0" rtl="0">
              <a:spcBef>
                <a:spcPts val="0"/>
              </a:spcBef>
              <a:spcAft>
                <a:spcPts val="800"/>
              </a:spcAft>
              <a:buNone/>
            </a:pPr>
            <a:endParaRPr sz="1800" dirty="0"/>
          </a:p>
        </p:txBody>
      </p:sp>
      <p:pic>
        <p:nvPicPr>
          <p:cNvPr id="784" name="Google Shape;784;p21"/>
          <p:cNvPicPr preferRelativeResize="0"/>
          <p:nvPr/>
        </p:nvPicPr>
        <p:blipFill rotWithShape="1">
          <a:blip r:embed="rId3">
            <a:alphaModFix/>
          </a:blip>
          <a:srcRect t="14126" r="14126"/>
          <a:stretch/>
        </p:blipFill>
        <p:spPr>
          <a:xfrm>
            <a:off x="2677376" y="706695"/>
            <a:ext cx="3497700" cy="3497400"/>
          </a:xfrm>
          <a:prstGeom prst="ellipse">
            <a:avLst/>
          </a:prstGeom>
          <a:noFill/>
          <a:ln>
            <a:noFill/>
          </a:ln>
          <a:effectLst>
            <a:outerShdw blurRad="285750" algn="bl" rotWithShape="0">
              <a:schemeClr val="lt1"/>
            </a:outerShdw>
          </a:effectLst>
        </p:spPr>
      </p:pic>
      <p:sp>
        <p:nvSpPr>
          <p:cNvPr id="785" name="Google Shape;785;p21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786" name="Google Shape;786;p21"/>
          <p:cNvSpPr txBox="1">
            <a:spLocks noGrp="1"/>
          </p:cNvSpPr>
          <p:nvPr>
            <p:ph type="body" idx="1"/>
          </p:nvPr>
        </p:nvSpPr>
        <p:spPr>
          <a:xfrm>
            <a:off x="6357305" y="278296"/>
            <a:ext cx="2653663" cy="379674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>
                <a:latin typeface="Consolas" panose="020B0609020204030204" pitchFamily="49" charset="0"/>
              </a:rPr>
              <a:t>Research answers from more than one website. 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>
                <a:latin typeface="Consolas" panose="020B0609020204030204" pitchFamily="49" charset="0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>
                <a:latin typeface="Consolas" panose="020B0609020204030204" pitchFamily="49" charset="0"/>
              </a:rPr>
              <a:t>Are you regularly finding the same results, or are you finding differences ?</a:t>
            </a:r>
            <a:endParaRPr sz="1800" dirty="0">
              <a:latin typeface="Consolas" panose="020B06090202040302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4"/>
          <p:cNvSpPr txBox="1">
            <a:spLocks noGrp="1"/>
          </p:cNvSpPr>
          <p:nvPr>
            <p:ph type="title"/>
          </p:nvPr>
        </p:nvSpPr>
        <p:spPr>
          <a:xfrm>
            <a:off x="1241850" y="160909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JUST  FOR  FUN !</a:t>
            </a:r>
            <a:endParaRPr dirty="0"/>
          </a:p>
        </p:txBody>
      </p:sp>
      <p:sp>
        <p:nvSpPr>
          <p:cNvPr id="823" name="Google Shape;823;p24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927112"/>
            <a:ext cx="3095097" cy="1964275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806" y="906850"/>
            <a:ext cx="1769473" cy="2971699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692" y="927113"/>
            <a:ext cx="3205207" cy="1964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402" y="2891387"/>
            <a:ext cx="299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The  Power  </a:t>
            </a:r>
          </a:p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of  </a:t>
            </a:r>
          </a:p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The  Pentatonic  Scale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5843" y="3923596"/>
            <a:ext cx="299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Golf Ball Hitting Ice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0834" y="2854189"/>
            <a:ext cx="299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Male  Quartet  Group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34"/>
          <p:cNvGrpSpPr/>
          <p:nvPr/>
        </p:nvGrpSpPr>
        <p:grpSpPr>
          <a:xfrm>
            <a:off x="655" y="1259489"/>
            <a:ext cx="9143345" cy="1231682"/>
            <a:chOff x="218" y="898161"/>
            <a:chExt cx="9143345" cy="1231682"/>
          </a:xfrm>
        </p:grpSpPr>
        <p:sp>
          <p:nvSpPr>
            <p:cNvPr id="1089" name="Google Shape;1089;p3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3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3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3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3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3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3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3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3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3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3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3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3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3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3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3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3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3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3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4" name="Google Shape;1134;p34"/>
          <p:cNvSpPr/>
          <p:nvPr/>
        </p:nvSpPr>
        <p:spPr>
          <a:xfrm>
            <a:off x="3644026" y="756784"/>
            <a:ext cx="1862100" cy="1862100"/>
          </a:xfrm>
          <a:prstGeom prst="ellipse">
            <a:avLst/>
          </a:prstGeom>
          <a:gradFill>
            <a:gsLst>
              <a:gs pos="0">
                <a:srgbClr val="BEF176"/>
              </a:gs>
              <a:gs pos="50000">
                <a:schemeClr val="accent2"/>
              </a:gs>
              <a:gs pos="100000">
                <a:srgbClr val="AF9FFF"/>
              </a:gs>
            </a:gsLst>
            <a:lin ang="5400012" scaled="0"/>
          </a:gradFill>
          <a:ln>
            <a:noFill/>
          </a:ln>
          <a:effectLst>
            <a:outerShdw blurRad="2857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4"/>
          <p:cNvSpPr txBox="1">
            <a:spLocks noGrp="1"/>
          </p:cNvSpPr>
          <p:nvPr>
            <p:ph type="ctrTitle" idx="4294967295"/>
          </p:nvPr>
        </p:nvSpPr>
        <p:spPr>
          <a:xfrm>
            <a:off x="1460900" y="230847"/>
            <a:ext cx="6265200" cy="47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BEF176"/>
                </a:solidFill>
              </a:rPr>
              <a:t>THANKS!</a:t>
            </a:r>
            <a:endParaRPr sz="3000" dirty="0">
              <a:solidFill>
                <a:srgbClr val="BEF176"/>
              </a:solidFill>
            </a:endParaRPr>
          </a:p>
        </p:txBody>
      </p:sp>
      <p:sp>
        <p:nvSpPr>
          <p:cNvPr id="1136" name="Google Shape;1136;p34"/>
          <p:cNvSpPr txBox="1">
            <a:spLocks noGrp="1"/>
          </p:cNvSpPr>
          <p:nvPr>
            <p:ph type="subTitle" idx="4294967295"/>
          </p:nvPr>
        </p:nvSpPr>
        <p:spPr>
          <a:xfrm>
            <a:off x="936256" y="3086339"/>
            <a:ext cx="7238400" cy="10773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I hope you enjoyed the lesson.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 smtClean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 smtClean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 smtClean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Any </a:t>
            </a:r>
            <a:r>
              <a:rPr lang="en" sz="1800" b="1" dirty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questions?</a:t>
            </a:r>
            <a:endParaRPr sz="1800" b="1" dirty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smtClean="0">
                <a:solidFill>
                  <a:srgbClr val="AF9FFF"/>
                </a:solidFill>
              </a:rPr>
              <a:t>Send Mr. Fletcher a message on Dojo</a:t>
            </a:r>
            <a:endParaRPr sz="1800" dirty="0">
              <a:solidFill>
                <a:srgbClr val="AF9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AF9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AF9FFF"/>
              </a:solidFill>
            </a:endParaRPr>
          </a:p>
        </p:txBody>
      </p:sp>
      <p:sp>
        <p:nvSpPr>
          <p:cNvPr id="1137" name="Google Shape;1137;p34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138" name="Google Shape;1138;p34"/>
          <p:cNvGrpSpPr/>
          <p:nvPr/>
        </p:nvGrpSpPr>
        <p:grpSpPr>
          <a:xfrm>
            <a:off x="4060906" y="1203569"/>
            <a:ext cx="951348" cy="895031"/>
            <a:chOff x="5972700" y="2330200"/>
            <a:chExt cx="411625" cy="387275"/>
          </a:xfrm>
        </p:grpSpPr>
        <p:sp>
          <p:nvSpPr>
            <p:cNvPr id="1139" name="Google Shape;1139;p3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78;p37"/>
          <p:cNvGrpSpPr/>
          <p:nvPr/>
        </p:nvGrpSpPr>
        <p:grpSpPr>
          <a:xfrm>
            <a:off x="3783225" y="3593192"/>
            <a:ext cx="320378" cy="320378"/>
            <a:chOff x="1278900" y="2333250"/>
            <a:chExt cx="381175" cy="381175"/>
          </a:xfrm>
        </p:grpSpPr>
        <p:sp>
          <p:nvSpPr>
            <p:cNvPr id="56" name="Google Shape;1279;p37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80;p37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81;p37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82;p37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83;p37"/>
          <p:cNvGrpSpPr/>
          <p:nvPr/>
        </p:nvGrpSpPr>
        <p:grpSpPr>
          <a:xfrm>
            <a:off x="4348188" y="3593192"/>
            <a:ext cx="320399" cy="320378"/>
            <a:chOff x="1951075" y="2333250"/>
            <a:chExt cx="381200" cy="381175"/>
          </a:xfrm>
        </p:grpSpPr>
        <p:sp>
          <p:nvSpPr>
            <p:cNvPr id="61" name="Google Shape;1284;p37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5;p37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6;p37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7;p37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288;p37"/>
          <p:cNvGrpSpPr/>
          <p:nvPr/>
        </p:nvGrpSpPr>
        <p:grpSpPr>
          <a:xfrm>
            <a:off x="4913172" y="3593192"/>
            <a:ext cx="320378" cy="320378"/>
            <a:chOff x="2623275" y="2333250"/>
            <a:chExt cx="381175" cy="381175"/>
          </a:xfrm>
        </p:grpSpPr>
        <p:sp>
          <p:nvSpPr>
            <p:cNvPr id="66" name="Google Shape;1289;p37"/>
            <p:cNvSpPr/>
            <p:nvPr/>
          </p:nvSpPr>
          <p:spPr>
            <a:xfrm>
              <a:off x="2623275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90;p37"/>
            <p:cNvSpPr/>
            <p:nvPr/>
          </p:nvSpPr>
          <p:spPr>
            <a:xfrm>
              <a:off x="28698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91;p37"/>
            <p:cNvSpPr/>
            <p:nvPr/>
          </p:nvSpPr>
          <p:spPr>
            <a:xfrm>
              <a:off x="27140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92;p37"/>
            <p:cNvSpPr/>
            <p:nvPr/>
          </p:nvSpPr>
          <p:spPr>
            <a:xfrm>
              <a:off x="2810200" y="2595675"/>
              <a:ext cx="99875" cy="31075"/>
            </a:xfrm>
            <a:custGeom>
              <a:avLst/>
              <a:gdLst/>
              <a:ahLst/>
              <a:cxnLst/>
              <a:rect l="l" t="t" r="r" b="b"/>
              <a:pathLst>
                <a:path w="3995" h="1243" fill="none" extrusionOk="0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4"/>
          <p:cNvGrpSpPr/>
          <p:nvPr/>
        </p:nvGrpSpPr>
        <p:grpSpPr>
          <a:xfrm>
            <a:off x="218" y="1955909"/>
            <a:ext cx="9143345" cy="1231682"/>
            <a:chOff x="218" y="898161"/>
            <a:chExt cx="9143345" cy="1231682"/>
          </a:xfrm>
        </p:grpSpPr>
        <p:sp>
          <p:nvSpPr>
            <p:cNvPr id="673" name="Google Shape;673;p1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1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8" name="Google Shape;718;p14"/>
          <p:cNvSpPr/>
          <p:nvPr/>
        </p:nvSpPr>
        <p:spPr>
          <a:xfrm>
            <a:off x="3035837" y="674692"/>
            <a:ext cx="2450400" cy="2450400"/>
          </a:xfrm>
          <a:prstGeom prst="ellipse">
            <a:avLst/>
          </a:prstGeom>
          <a:gradFill>
            <a:gsLst>
              <a:gs pos="0">
                <a:srgbClr val="BEF176"/>
              </a:gs>
              <a:gs pos="50000">
                <a:schemeClr val="accent2"/>
              </a:gs>
              <a:gs pos="100000">
                <a:srgbClr val="AF9FFF"/>
              </a:gs>
            </a:gsLst>
            <a:lin ang="5400012" scaled="0"/>
          </a:gradFill>
          <a:ln>
            <a:noFill/>
          </a:ln>
          <a:effectLst>
            <a:outerShdw blurRad="2857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4"/>
          <p:cNvSpPr txBox="1">
            <a:spLocks noGrp="1"/>
          </p:cNvSpPr>
          <p:nvPr>
            <p:ph type="ctrTitle" idx="4294967295"/>
          </p:nvPr>
        </p:nvSpPr>
        <p:spPr>
          <a:xfrm>
            <a:off x="1043503" y="181382"/>
            <a:ext cx="6265200" cy="47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BEF176"/>
                </a:solidFill>
              </a:rPr>
              <a:t>WELCOME  BACK!</a:t>
            </a:r>
            <a:endParaRPr sz="3000" dirty="0">
              <a:solidFill>
                <a:srgbClr val="BEF176"/>
              </a:solidFill>
            </a:endParaRPr>
          </a:p>
        </p:txBody>
      </p:sp>
      <p:sp>
        <p:nvSpPr>
          <p:cNvPr id="720" name="Google Shape;720;p14"/>
          <p:cNvSpPr txBox="1">
            <a:spLocks noGrp="1"/>
          </p:cNvSpPr>
          <p:nvPr>
            <p:ph type="subTitle" idx="4294967295"/>
          </p:nvPr>
        </p:nvSpPr>
        <p:spPr>
          <a:xfrm>
            <a:off x="789286" y="3481462"/>
            <a:ext cx="7238400" cy="60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Friday  26</a:t>
            </a:r>
            <a:r>
              <a:rPr lang="en-GB" b="1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th</a:t>
            </a:r>
            <a:r>
              <a:rPr lang="en-GB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tamaran"/>
                <a:ea typeface="Catamaran"/>
                <a:cs typeface="Catamaran"/>
                <a:sym typeface="Catamaran"/>
              </a:rPr>
              <a:t>  February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7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You  can  </a:t>
            </a:r>
            <a:r>
              <a:rPr lang="en-GB" b="1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record</a:t>
            </a:r>
            <a:r>
              <a:rPr lang="en-GB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  findings  in  your  </a:t>
            </a:r>
            <a:r>
              <a:rPr lang="en-GB" b="1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writing  book</a:t>
            </a:r>
            <a:r>
              <a:rPr lang="en-GB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or 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download  today’s  worksheet</a:t>
            </a:r>
            <a:r>
              <a:rPr lang="en-GB" dirty="0" smtClean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AF9FFF"/>
              </a:solidFill>
            </a:endParaRPr>
          </a:p>
        </p:txBody>
      </p:sp>
      <p:pic>
        <p:nvPicPr>
          <p:cNvPr id="721" name="Google Shape;721;p14"/>
          <p:cNvPicPr preferRelativeResize="0"/>
          <p:nvPr/>
        </p:nvPicPr>
        <p:blipFill rotWithShape="1">
          <a:blip r:embed="rId3">
            <a:alphaModFix/>
          </a:blip>
          <a:srcRect t="9987" b="9987"/>
          <a:stretch/>
        </p:blipFill>
        <p:spPr>
          <a:xfrm>
            <a:off x="3084155" y="713793"/>
            <a:ext cx="2341500" cy="2341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5"/>
          <p:cNvSpPr txBox="1">
            <a:spLocks noGrp="1"/>
          </p:cNvSpPr>
          <p:nvPr>
            <p:ph type="ctrTitle"/>
          </p:nvPr>
        </p:nvSpPr>
        <p:spPr>
          <a:xfrm>
            <a:off x="0" y="-218660"/>
            <a:ext cx="9037982" cy="10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Amazing  Sounds!</a:t>
            </a:r>
            <a:endParaRPr sz="4400" dirty="0"/>
          </a:p>
        </p:txBody>
      </p:sp>
      <p:sp>
        <p:nvSpPr>
          <p:cNvPr id="728" name="Google Shape;728;p15"/>
          <p:cNvSpPr txBox="1">
            <a:spLocks noGrp="1"/>
          </p:cNvSpPr>
          <p:nvPr>
            <p:ph type="subTitle" idx="1"/>
          </p:nvPr>
        </p:nvSpPr>
        <p:spPr>
          <a:xfrm>
            <a:off x="683022" y="938158"/>
            <a:ext cx="7665848" cy="3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dirty="0" smtClean="0"/>
              <a:t>Today,  we’re  going  to  find  out  some  astonishing  facts  by: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lang="en" sz="1400" dirty="0" smtClean="0"/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800" b="1" dirty="0" smtClean="0">
                <a:solidFill>
                  <a:schemeClr val="bg2">
                    <a:lumMod val="25000"/>
                  </a:schemeClr>
                </a:solidFill>
              </a:rPr>
              <a:t>Reading  information  </a:t>
            </a:r>
            <a:r>
              <a:rPr lang="en" sz="1800" b="1" dirty="0" smtClean="0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en" sz="2800" b="1" dirty="0" smtClean="0">
                <a:solidFill>
                  <a:schemeClr val="bg2">
                    <a:lumMod val="25000"/>
                  </a:schemeClr>
                </a:solidFill>
              </a:rPr>
              <a:t>  Watching  videos </a:t>
            </a:r>
            <a:endParaRPr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"/>
          <p:cNvSpPr txBox="1">
            <a:spLocks noGrp="1"/>
          </p:cNvSpPr>
          <p:nvPr>
            <p:ph type="body" idx="1"/>
          </p:nvPr>
        </p:nvSpPr>
        <p:spPr>
          <a:xfrm>
            <a:off x="251790" y="1643270"/>
            <a:ext cx="8733183" cy="27706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indent="-457200" algn="l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" dirty="0" smtClean="0"/>
              <a:t>Each video clip gives you a lot of general information.  </a:t>
            </a:r>
          </a:p>
          <a:p>
            <a:pPr marL="0" indent="0" algn="l">
              <a:spcAft>
                <a:spcPts val="800"/>
              </a:spcAft>
              <a:buNone/>
            </a:pPr>
            <a:endParaRPr lang="en" sz="1050" dirty="0" smtClean="0"/>
          </a:p>
          <a:p>
            <a:pPr indent="-457200" algn="l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" dirty="0" smtClean="0"/>
              <a:t>The  reading  passages  contain  key  </a:t>
            </a:r>
            <a:r>
              <a:rPr lang="en" dirty="0" smtClean="0"/>
              <a:t>facts  too.</a:t>
            </a:r>
            <a:endParaRPr lang="en" dirty="0" smtClean="0"/>
          </a:p>
          <a:p>
            <a:pPr indent="-457200" algn="l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" sz="1400" dirty="0"/>
          </a:p>
          <a:p>
            <a:pPr marL="0" indent="0">
              <a:spcAft>
                <a:spcPts val="800"/>
              </a:spcAft>
              <a:buNone/>
            </a:pPr>
            <a:r>
              <a:rPr lang="en" sz="3600" b="1" dirty="0" smtClean="0">
                <a:solidFill>
                  <a:schemeClr val="accent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USE  THEM  BOTH  TO  WRITE  A  SHORT  SUMMARY  ABOUT  EACH  ITEM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1241875" y="116607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Research  The  Sound  Science  Behind  Each  Item</a:t>
            </a:r>
            <a:endParaRPr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0" y="636104"/>
            <a:ext cx="3819235" cy="2081454"/>
          </a:xfrm>
          <a:prstGeom prst="rect">
            <a:avLst/>
          </a:prstGeom>
        </p:spPr>
      </p:pic>
      <p:pic>
        <p:nvPicPr>
          <p:cNvPr id="7" name="Picture 6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061110" y="636104"/>
            <a:ext cx="3811220" cy="2081454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20" y="2963953"/>
            <a:ext cx="3673391" cy="17191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rot="1407586">
            <a:off x="2941373" y="2276390"/>
            <a:ext cx="2166790" cy="436454"/>
          </a:xfrm>
        </p:spPr>
        <p:txBody>
          <a:bodyPr/>
          <a:lstStyle/>
          <a:p>
            <a:r>
              <a:rPr lang="en-GB" sz="2000" dirty="0" smtClean="0">
                <a:latin typeface="Britannic Bold" panose="020B0903060703020204" pitchFamily="34" charset="0"/>
              </a:rPr>
              <a:t>Quick Video</a:t>
            </a:r>
            <a:endParaRPr lang="en-GB" sz="2000" dirty="0">
              <a:latin typeface="Britannic Bold" panose="020B0903060703020204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 rot="1482565">
            <a:off x="6814992" y="2286645"/>
            <a:ext cx="2166790" cy="43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n-GB" sz="2000" dirty="0" smtClean="0">
                <a:latin typeface="Britannic Bold" panose="020B0903060703020204" pitchFamily="34" charset="0"/>
              </a:rPr>
              <a:t>Sperm Whale</a:t>
            </a:r>
            <a:endParaRPr lang="en-GB" sz="2000" dirty="0">
              <a:latin typeface="Britannic Bold" panose="020B0903060703020204" pitchFamily="34" charset="0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 rot="1340170">
            <a:off x="3080520" y="4436470"/>
            <a:ext cx="2166790" cy="43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n-GB" sz="2000" dirty="0" smtClean="0">
                <a:latin typeface="Britannic Bold" panose="020B0903060703020204" pitchFamily="34" charset="0"/>
              </a:rPr>
              <a:t>Reading</a:t>
            </a:r>
            <a:endParaRPr lang="en-GB" sz="2000" dirty="0">
              <a:latin typeface="Britannic Bold" panose="020B0903060703020204" pitchFamily="34" charset="0"/>
            </a:endParaRPr>
          </a:p>
        </p:txBody>
      </p:sp>
      <p:pic>
        <p:nvPicPr>
          <p:cNvPr id="6" name="Picture 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25" y="3126111"/>
            <a:ext cx="4234232" cy="809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6142015" y="4155413"/>
            <a:ext cx="2664242" cy="43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algn="ctr"/>
            <a:r>
              <a:rPr lang="en-GB" sz="2000" dirty="0" smtClean="0">
                <a:latin typeface="Britannic Bold" panose="020B0903060703020204" pitchFamily="34" charset="0"/>
              </a:rPr>
              <a:t>Research  online  yourself</a:t>
            </a:r>
            <a:endParaRPr lang="en-GB" sz="2000" dirty="0"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052" y="2245316"/>
            <a:ext cx="4446836" cy="852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18" descr="Image for post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 bwMode="auto">
          <a:xfrm>
            <a:off x="352582" y="2382567"/>
            <a:ext cx="3209821" cy="1275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 Placeholder 4"/>
          <p:cNvSpPr txBox="1">
            <a:spLocks/>
          </p:cNvSpPr>
          <p:nvPr/>
        </p:nvSpPr>
        <p:spPr>
          <a:xfrm rot="1340170">
            <a:off x="137556" y="2509899"/>
            <a:ext cx="2955297" cy="43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76200" indent="0">
              <a:buNone/>
            </a:pPr>
            <a:r>
              <a:rPr lang="en-GB" sz="2000" dirty="0" smtClean="0">
                <a:latin typeface="Britannic Bold" panose="020B0903060703020204" pitchFamily="34" charset="0"/>
              </a:rPr>
              <a:t>Reading about the blast !</a:t>
            </a:r>
            <a:endParaRPr lang="en-GB" sz="2000" dirty="0">
              <a:latin typeface="Britannic Bold" panose="020B0903060703020204" pitchFamily="34" charset="0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6261197" y="3199785"/>
            <a:ext cx="2425373" cy="3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76200" indent="0" algn="ctr">
              <a:buNone/>
            </a:pPr>
            <a:r>
              <a:rPr lang="en-GB" sz="1800" dirty="0" smtClean="0">
                <a:latin typeface="Britannic Bold" panose="020B0903060703020204" pitchFamily="34" charset="0"/>
              </a:rPr>
              <a:t>Research  online  yourself</a:t>
            </a:r>
            <a:endParaRPr lang="en-GB" sz="1800" dirty="0">
              <a:latin typeface="Britannic Bold" panose="020B0903060703020204" pitchFamily="34" charset="0"/>
            </a:endParaRPr>
          </a:p>
        </p:txBody>
      </p:sp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82" y="335087"/>
            <a:ext cx="3209821" cy="1629620"/>
          </a:xfrm>
          <a:prstGeom prst="rect">
            <a:avLst/>
          </a:prstGeom>
        </p:spPr>
      </p:pic>
      <p:sp>
        <p:nvSpPr>
          <p:cNvPr id="23" name="Text Placeholder 4"/>
          <p:cNvSpPr txBox="1">
            <a:spLocks/>
          </p:cNvSpPr>
          <p:nvPr/>
        </p:nvSpPr>
        <p:spPr>
          <a:xfrm rot="1407586">
            <a:off x="394887" y="658869"/>
            <a:ext cx="3408608" cy="43645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Quick </a:t>
            </a:r>
            <a:r>
              <a:rPr lang="en-GB" sz="2000" dirty="0" smtClean="0">
                <a:solidFill>
                  <a:schemeClr val="tx1"/>
                </a:solidFill>
                <a:latin typeface="Britannic Bold" panose="020B0903060703020204" pitchFamily="34" charset="0"/>
              </a:rPr>
              <a:t>Video on Krakatoa</a:t>
            </a:r>
            <a:endParaRPr lang="en-GB" sz="2000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Picture 3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1680" y="335087"/>
            <a:ext cx="4134890" cy="1629620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 rot="1338607">
            <a:off x="6612719" y="587867"/>
            <a:ext cx="2257044" cy="43645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Volcano Facts Video</a:t>
            </a:r>
            <a:endParaRPr lang="en-GB" sz="18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9"/>
          <p:cNvSpPr txBox="1">
            <a:spLocks noGrp="1"/>
          </p:cNvSpPr>
          <p:nvPr>
            <p:ph type="title"/>
          </p:nvPr>
        </p:nvSpPr>
        <p:spPr>
          <a:xfrm>
            <a:off x="1241850" y="103817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Remember  in  your  writing:</a:t>
            </a:r>
            <a:endParaRPr dirty="0"/>
          </a:p>
        </p:txBody>
      </p:sp>
      <p:sp>
        <p:nvSpPr>
          <p:cNvPr id="768" name="Google Shape;768;p19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8662" y="546498"/>
            <a:ext cx="7977808" cy="3018335"/>
          </a:xfrm>
        </p:spPr>
        <p:txBody>
          <a:bodyPr/>
          <a:lstStyle/>
          <a:p>
            <a:r>
              <a:rPr lang="en-GB" sz="2800" dirty="0" smtClean="0"/>
              <a:t>C</a:t>
            </a:r>
            <a:r>
              <a:rPr lang="en-GB" dirty="0" smtClean="0"/>
              <a:t>apital </a:t>
            </a:r>
            <a:r>
              <a:rPr lang="en-GB" sz="3200" dirty="0" smtClean="0"/>
              <a:t>L</a:t>
            </a:r>
            <a:r>
              <a:rPr lang="en-GB" dirty="0" smtClean="0"/>
              <a:t>etters  and  full-stops</a:t>
            </a:r>
            <a:r>
              <a:rPr lang="en-GB" sz="4400" dirty="0" smtClean="0"/>
              <a:t>.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>
                <a:solidFill>
                  <a:srgbClr val="83F5DF"/>
                </a:solidFill>
              </a:rPr>
              <a:t>Exclamation </a:t>
            </a:r>
            <a:r>
              <a:rPr lang="en-GB" dirty="0">
                <a:solidFill>
                  <a:srgbClr val="83F5DF"/>
                </a:solidFill>
              </a:rPr>
              <a:t>marks for </a:t>
            </a:r>
            <a:r>
              <a:rPr lang="en-GB" sz="2400" dirty="0">
                <a:solidFill>
                  <a:srgbClr val="83F5DF"/>
                </a:solidFill>
              </a:rPr>
              <a:t>amazing </a:t>
            </a:r>
            <a:r>
              <a:rPr lang="en-GB" sz="2400" dirty="0" smtClean="0">
                <a:solidFill>
                  <a:srgbClr val="83F5DF"/>
                </a:solidFill>
              </a:rPr>
              <a:t>facts</a:t>
            </a:r>
            <a:r>
              <a:rPr lang="en-GB" sz="1600" dirty="0" smtClean="0">
                <a:solidFill>
                  <a:srgbClr val="83F5DF"/>
                </a:solidFill>
              </a:rPr>
              <a:t> </a:t>
            </a:r>
            <a:r>
              <a:rPr lang="en-GB" sz="3600" dirty="0" smtClean="0">
                <a:solidFill>
                  <a:srgbClr val="83F5DF"/>
                </a:solidFill>
              </a:rPr>
              <a:t>!</a:t>
            </a:r>
          </a:p>
          <a:p>
            <a:endParaRPr lang="en-GB" sz="1400" dirty="0" smtClean="0">
              <a:solidFill>
                <a:srgbClr val="83F5DF"/>
              </a:solidFill>
            </a:endParaRPr>
          </a:p>
          <a:p>
            <a:r>
              <a:rPr lang="en-GB" u="sng" dirty="0" smtClean="0"/>
              <a:t>High quality sentences </a:t>
            </a:r>
            <a:r>
              <a:rPr lang="en-GB" dirty="0" smtClean="0"/>
              <a:t>with key facts, figures and dates.</a:t>
            </a:r>
          </a:p>
          <a:p>
            <a:pPr marL="10160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Try using a </a:t>
            </a:r>
            <a:r>
              <a:rPr lang="en-GB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‘</a:t>
            </a:r>
            <a:r>
              <a:rPr lang="en-GB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Did you know that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…?’ </a:t>
            </a:r>
            <a:r>
              <a:rPr lang="en-GB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to blow the reader away with an outstanding  piece of information</a:t>
            </a:r>
            <a:r>
              <a:rPr lang="en-GB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  <a:endParaRPr lang="en-GB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0"/>
          <p:cNvSpPr txBox="1">
            <a:spLocks noGrp="1"/>
          </p:cNvSpPr>
          <p:nvPr>
            <p:ph type="title"/>
          </p:nvPr>
        </p:nvSpPr>
        <p:spPr>
          <a:xfrm>
            <a:off x="1337474" y="75184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u="sng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LI:  I can summarise information</a:t>
            </a:r>
            <a:endParaRPr b="0" u="sng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76" name="Google Shape;776;p20"/>
          <p:cNvSpPr txBox="1">
            <a:spLocks noGrp="1"/>
          </p:cNvSpPr>
          <p:nvPr>
            <p:ph type="body" idx="3"/>
          </p:nvPr>
        </p:nvSpPr>
        <p:spPr>
          <a:xfrm>
            <a:off x="5592185" y="888462"/>
            <a:ext cx="3187380" cy="25637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Aim for your best writing.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Keep your </a:t>
            </a:r>
            <a:r>
              <a:rPr lang="en-GB" sz="2400" b="1" dirty="0" smtClean="0"/>
              <a:t>t</a:t>
            </a:r>
            <a:r>
              <a:rPr lang="en-GB" b="1" dirty="0" smtClean="0"/>
              <a:t>a</a:t>
            </a:r>
            <a:r>
              <a:rPr lang="en-GB" sz="2400" b="1" dirty="0" smtClean="0"/>
              <a:t>ll</a:t>
            </a:r>
            <a:r>
              <a:rPr lang="en-GB" b="1" dirty="0" smtClean="0"/>
              <a:t> and short       letters clear.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>
              <a:buNone/>
            </a:pPr>
            <a:r>
              <a:rPr lang="en-GB" b="1" dirty="0" smtClean="0"/>
              <a:t>Use commas to separate the </a:t>
            </a:r>
            <a:r>
              <a:rPr lang="en-GB" b="1" dirty="0"/>
              <a:t>parts </a:t>
            </a:r>
            <a:r>
              <a:rPr lang="en-GB" b="1" dirty="0" smtClean="0"/>
              <a:t>(clauses) in your</a:t>
            </a:r>
            <a:r>
              <a:rPr lang="en-GB" b="1" dirty="0" smtClean="0"/>
              <a:t> sentences.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dirty="0"/>
          </a:p>
        </p:txBody>
      </p:sp>
      <p:sp>
        <p:nvSpPr>
          <p:cNvPr id="777" name="Google Shape;777;p20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25" y="734341"/>
            <a:ext cx="4414838" cy="3153744"/>
          </a:xfrm>
          <a:prstGeom prst="rect">
            <a:avLst/>
          </a:prstGeom>
        </p:spPr>
      </p:pic>
      <p:grpSp>
        <p:nvGrpSpPr>
          <p:cNvPr id="10" name="Google Shape;1760;p38"/>
          <p:cNvGrpSpPr/>
          <p:nvPr/>
        </p:nvGrpSpPr>
        <p:grpSpPr>
          <a:xfrm>
            <a:off x="8057408" y="742029"/>
            <a:ext cx="418877" cy="446835"/>
            <a:chOff x="7638277" y="937343"/>
            <a:chExt cx="744273" cy="793950"/>
          </a:xfrm>
        </p:grpSpPr>
        <p:sp>
          <p:nvSpPr>
            <p:cNvPr id="11" name="Google Shape;1761;p38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762;p38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763;p38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764;p38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" name="Google Shape;1765;p38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6" name="Google Shape;1766;p38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67;p38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768;p38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769;p38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770;p38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1771;p38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772;p38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773;p38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774;p38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775;p38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3"/>
          <p:cNvSpPr txBox="1">
            <a:spLocks noGrp="1"/>
          </p:cNvSpPr>
          <p:nvPr>
            <p:ph type="title"/>
          </p:nvPr>
        </p:nvSpPr>
        <p:spPr>
          <a:xfrm>
            <a:off x="547151" y="55722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Some  ideas  which  you  could  research  yourself</a:t>
            </a:r>
            <a:endParaRPr dirty="0"/>
          </a:p>
        </p:txBody>
      </p:sp>
      <p:sp>
        <p:nvSpPr>
          <p:cNvPr id="798" name="Google Shape;798;p23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799" name="Google Shape;799;p23"/>
          <p:cNvGrpSpPr/>
          <p:nvPr/>
        </p:nvGrpSpPr>
        <p:grpSpPr>
          <a:xfrm>
            <a:off x="2027967" y="829503"/>
            <a:ext cx="4036590" cy="3037975"/>
            <a:chOff x="2256567" y="677103"/>
            <a:chExt cx="4036590" cy="3037975"/>
          </a:xfrm>
        </p:grpSpPr>
        <p:sp>
          <p:nvSpPr>
            <p:cNvPr id="800" name="Google Shape;800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23"/>
          <p:cNvGrpSpPr/>
          <p:nvPr/>
        </p:nvGrpSpPr>
        <p:grpSpPr>
          <a:xfrm>
            <a:off x="2587050" y="562779"/>
            <a:ext cx="2357626" cy="2889005"/>
            <a:chOff x="4438283" y="1606869"/>
            <a:chExt cx="2440200" cy="2440200"/>
          </a:xfrm>
        </p:grpSpPr>
        <p:sp>
          <p:nvSpPr>
            <p:cNvPr id="806" name="Google Shape;806;p23"/>
            <p:cNvSpPr/>
            <p:nvPr/>
          </p:nvSpPr>
          <p:spPr>
            <a:xfrm>
              <a:off x="4438283" y="1606869"/>
              <a:ext cx="2440200" cy="2440200"/>
            </a:xfrm>
            <a:prstGeom prst="ellipse">
              <a:avLst/>
            </a:pr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07" name="Google Shape;807;p23"/>
            <p:cNvSpPr txBox="1"/>
            <p:nvPr/>
          </p:nvSpPr>
          <p:spPr>
            <a:xfrm>
              <a:off x="4890885" y="1652335"/>
              <a:ext cx="1765679" cy="1524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What  is  </a:t>
              </a:r>
              <a:r>
                <a:rPr lang="en" sz="2000" b="1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ultrasound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and what is it </a:t>
              </a:r>
              <a:r>
                <a:rPr lang="en" sz="20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used for 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?</a:t>
              </a:r>
              <a:endParaRPr sz="1800" dirty="0">
                <a:solidFill>
                  <a:schemeClr val="lt1"/>
                </a:solidFill>
                <a:latin typeface="Comic Sans MS" panose="030F0702030302020204" pitchFamily="66" charset="0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08" name="Google Shape;808;p23"/>
          <p:cNvGrpSpPr/>
          <p:nvPr/>
        </p:nvGrpSpPr>
        <p:grpSpPr>
          <a:xfrm>
            <a:off x="133663" y="661637"/>
            <a:ext cx="2986346" cy="2005414"/>
            <a:chOff x="3490737" y="1330067"/>
            <a:chExt cx="1423800" cy="1298710"/>
          </a:xfrm>
        </p:grpSpPr>
        <p:sp>
          <p:nvSpPr>
            <p:cNvPr id="809" name="Google Shape;809;p23"/>
            <p:cNvSpPr/>
            <p:nvPr/>
          </p:nvSpPr>
          <p:spPr>
            <a:xfrm>
              <a:off x="3490737" y="1374054"/>
              <a:ext cx="1423800" cy="1254723"/>
            </a:xfrm>
            <a:prstGeom prst="ellipse">
              <a:avLst/>
            </a:pr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70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0" name="Google Shape;810;p23"/>
            <p:cNvSpPr txBox="1"/>
            <p:nvPr/>
          </p:nvSpPr>
          <p:spPr>
            <a:xfrm>
              <a:off x="3577424" y="1330067"/>
              <a:ext cx="1248352" cy="1059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What’s the </a:t>
              </a:r>
              <a:r>
                <a:rPr lang="en" sz="2000" i="1" dirty="0" smtClean="0">
                  <a:solidFill>
                    <a:schemeClr val="lt1"/>
                  </a:solidFill>
                  <a:latin typeface="Arial Narrow" panose="020B0606020202030204" pitchFamily="34" charset="0"/>
                  <a:ea typeface="Catamaran Thin"/>
                  <a:cs typeface="Catamaran Thin"/>
                  <a:sym typeface="Catamaran Thin"/>
                </a:rPr>
                <a:t>highest</a:t>
              </a:r>
              <a:r>
                <a:rPr lang="en" sz="16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</a:t>
              </a:r>
              <a:r>
                <a:rPr lang="en" sz="12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or</a:t>
              </a:r>
              <a:r>
                <a:rPr lang="en" sz="16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</a:t>
              </a:r>
              <a:r>
                <a:rPr lang="en" sz="2000" b="1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lowest</a:t>
              </a:r>
              <a:r>
                <a:rPr lang="en" sz="16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note</a:t>
              </a:r>
              <a:r>
                <a:rPr lang="en" sz="16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ever sung by a human ?</a:t>
              </a:r>
              <a:endParaRPr sz="1600" dirty="0">
                <a:solidFill>
                  <a:schemeClr val="lt1"/>
                </a:solidFill>
                <a:latin typeface="Comic Sans MS" panose="030F0702030302020204" pitchFamily="66" charset="0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11" name="Google Shape;811;p23"/>
          <p:cNvGrpSpPr/>
          <p:nvPr/>
        </p:nvGrpSpPr>
        <p:grpSpPr>
          <a:xfrm>
            <a:off x="235472" y="2953805"/>
            <a:ext cx="3601433" cy="1635155"/>
            <a:chOff x="531538" y="3718814"/>
            <a:chExt cx="1611465" cy="1595106"/>
          </a:xfrm>
        </p:grpSpPr>
        <p:sp>
          <p:nvSpPr>
            <p:cNvPr id="812" name="Google Shape;812;p23"/>
            <p:cNvSpPr/>
            <p:nvPr/>
          </p:nvSpPr>
          <p:spPr>
            <a:xfrm>
              <a:off x="531538" y="3718814"/>
              <a:ext cx="1611465" cy="1595106"/>
            </a:xfrm>
            <a:prstGeom prst="ellipse">
              <a:avLst/>
            </a:pr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3" name="Google Shape;813;p23"/>
            <p:cNvSpPr txBox="1"/>
            <p:nvPr/>
          </p:nvSpPr>
          <p:spPr>
            <a:xfrm>
              <a:off x="655103" y="3806851"/>
              <a:ext cx="1407464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How do </a:t>
              </a:r>
              <a:r>
                <a:rPr lang="en" sz="1800" b="1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crickets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and </a:t>
              </a:r>
              <a:r>
                <a:rPr lang="en" sz="1800" b="1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grasshoppers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</a:t>
              </a:r>
              <a:r>
                <a:rPr lang="en" sz="1800" u="sng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use sounds</a:t>
              </a:r>
              <a:r>
                <a:rPr lang="en" sz="12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 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?</a:t>
              </a:r>
              <a:endParaRPr sz="1800" dirty="0">
                <a:solidFill>
                  <a:schemeClr val="lt1"/>
                </a:solidFill>
                <a:latin typeface="Comic Sans MS" panose="030F0702030302020204" pitchFamily="66" charset="0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14" name="Google Shape;814;p23"/>
          <p:cNvGrpSpPr/>
          <p:nvPr/>
        </p:nvGrpSpPr>
        <p:grpSpPr>
          <a:xfrm>
            <a:off x="6419091" y="1752124"/>
            <a:ext cx="2643503" cy="1506507"/>
            <a:chOff x="3490736" y="1374053"/>
            <a:chExt cx="3653265" cy="1364958"/>
          </a:xfrm>
        </p:grpSpPr>
        <p:sp>
          <p:nvSpPr>
            <p:cNvPr id="815" name="Google Shape;815;p23"/>
            <p:cNvSpPr/>
            <p:nvPr/>
          </p:nvSpPr>
          <p:spPr>
            <a:xfrm>
              <a:off x="3490736" y="1374053"/>
              <a:ext cx="3653265" cy="1364958"/>
            </a:xfrm>
            <a:prstGeom prst="ellipse">
              <a:avLst/>
            </a:pr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6" name="Google Shape;816;p23"/>
            <p:cNvSpPr txBox="1"/>
            <p:nvPr/>
          </p:nvSpPr>
          <p:spPr>
            <a:xfrm>
              <a:off x="3627672" y="1588273"/>
              <a:ext cx="3333188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What’s going on in these </a:t>
              </a:r>
              <a:r>
                <a:rPr lang="en" sz="1800" b="1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old photos </a:t>
              </a:r>
              <a:r>
                <a:rPr lang="en" sz="1800" dirty="0" smtClean="0">
                  <a:solidFill>
                    <a:schemeClr val="lt1"/>
                  </a:solidFill>
                  <a:latin typeface="Comic Sans MS" panose="030F0702030302020204" pitchFamily="66" charset="0"/>
                  <a:ea typeface="Catamaran Thin"/>
                  <a:cs typeface="Catamaran Thin"/>
                  <a:sym typeface="Catamaran Thin"/>
                </a:rPr>
                <a:t>?</a:t>
              </a:r>
              <a:endParaRPr sz="1800" dirty="0">
                <a:solidFill>
                  <a:schemeClr val="lt1"/>
                </a:solidFill>
                <a:latin typeface="Comic Sans MS" panose="030F0702030302020204" pitchFamily="66" charset="0"/>
                <a:ea typeface="Catamaran Thin"/>
                <a:cs typeface="Catamaran Thin"/>
                <a:sym typeface="Catamaran Thin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901" y="2691567"/>
            <a:ext cx="2519279" cy="23891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190" y="921437"/>
            <a:ext cx="1334291" cy="209097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Aircraft detection before radar, 1917-1940 - Rare Historical 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06" y="283431"/>
            <a:ext cx="2212928" cy="1847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585" y="2004025"/>
            <a:ext cx="1108150" cy="399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346" y="3919278"/>
            <a:ext cx="871224" cy="535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185" y="2185584"/>
            <a:ext cx="941440" cy="934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bert template">
  <a:themeElements>
    <a:clrScheme name="Custom 347">
      <a:dk1>
        <a:srgbClr val="FFFFFF"/>
      </a:dk1>
      <a:lt1>
        <a:srgbClr val="04152C"/>
      </a:lt1>
      <a:dk2>
        <a:srgbClr val="CAD3E2"/>
      </a:dk2>
      <a:lt2>
        <a:srgbClr val="4C5E81"/>
      </a:lt2>
      <a:accent1>
        <a:srgbClr val="8097FF"/>
      </a:accent1>
      <a:accent2>
        <a:srgbClr val="3BE5CC"/>
      </a:accent2>
      <a:accent3>
        <a:srgbClr val="FFC229"/>
      </a:accent3>
      <a:accent4>
        <a:srgbClr val="FF826C"/>
      </a:accent4>
      <a:accent5>
        <a:srgbClr val="A54FA5"/>
      </a:accent5>
      <a:accent6>
        <a:srgbClr val="F00286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326</Words>
  <Application>Microsoft Office PowerPoint</Application>
  <PresentationFormat>On-screen Show (16:9)</PresentationFormat>
  <Paragraphs>67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Britannic Bold</vt:lpstr>
      <vt:lpstr>Castellar</vt:lpstr>
      <vt:lpstr>Consolas</vt:lpstr>
      <vt:lpstr>Arial</vt:lpstr>
      <vt:lpstr>Calibri</vt:lpstr>
      <vt:lpstr>Berlin Sans FB Demi</vt:lpstr>
      <vt:lpstr>Wingdings</vt:lpstr>
      <vt:lpstr>Catamaran</vt:lpstr>
      <vt:lpstr>Arial Narrow</vt:lpstr>
      <vt:lpstr>Catamaran Thin</vt:lpstr>
      <vt:lpstr>Comic Sans MS</vt:lpstr>
      <vt:lpstr>Hubert template</vt:lpstr>
      <vt:lpstr>Sound  Science  Research  Task</vt:lpstr>
      <vt:lpstr>WELCOME  BACK!</vt:lpstr>
      <vt:lpstr>Amazing  Sounds!</vt:lpstr>
      <vt:lpstr>PowerPoint Presentation</vt:lpstr>
      <vt:lpstr>Research  The  Sound  Science  Behind  Each  Item</vt:lpstr>
      <vt:lpstr>PowerPoint Presentation</vt:lpstr>
      <vt:lpstr>Remember  in  your  writing:</vt:lpstr>
      <vt:lpstr>LI:  I can summarise information</vt:lpstr>
      <vt:lpstr>Some  ideas  which  you  could  research  yourself</vt:lpstr>
      <vt:lpstr>When  searching  online…</vt:lpstr>
      <vt:lpstr>JUST  FOR  FUN 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  Science  Research  Task</dc:title>
  <dc:creator>Donna Fletcher</dc:creator>
  <cp:lastModifiedBy>Donna Fletcher</cp:lastModifiedBy>
  <cp:revision>41</cp:revision>
  <dcterms:modified xsi:type="dcterms:W3CDTF">2021-02-26T07:53:11Z</dcterms:modified>
</cp:coreProperties>
</file>